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notesMasterIdLst>
    <p:notesMasterId r:id="rId32"/>
  </p:notesMasterIdLst>
  <p:handoutMasterIdLst>
    <p:handoutMasterId r:id="rId33"/>
  </p:handoutMasterIdLst>
  <p:sldIdLst>
    <p:sldId id="256" r:id="rId6"/>
    <p:sldId id="257" r:id="rId7"/>
    <p:sldId id="289" r:id="rId8"/>
    <p:sldId id="290" r:id="rId9"/>
    <p:sldId id="291" r:id="rId10"/>
    <p:sldId id="293" r:id="rId11"/>
    <p:sldId id="294" r:id="rId12"/>
    <p:sldId id="292" r:id="rId13"/>
    <p:sldId id="300" r:id="rId14"/>
    <p:sldId id="295" r:id="rId15"/>
    <p:sldId id="296" r:id="rId16"/>
    <p:sldId id="297" r:id="rId17"/>
    <p:sldId id="298" r:id="rId18"/>
    <p:sldId id="299" r:id="rId19"/>
    <p:sldId id="301" r:id="rId20"/>
    <p:sldId id="305" r:id="rId21"/>
    <p:sldId id="304" r:id="rId22"/>
    <p:sldId id="302" r:id="rId23"/>
    <p:sldId id="303" r:id="rId24"/>
    <p:sldId id="308" r:id="rId25"/>
    <p:sldId id="307" r:id="rId26"/>
    <p:sldId id="306" r:id="rId27"/>
    <p:sldId id="309" r:id="rId28"/>
    <p:sldId id="310" r:id="rId29"/>
    <p:sldId id="271" r:id="rId30"/>
    <p:sldId id="272" r:id="rId31"/>
  </p:sldIdLst>
  <p:sldSz cx="6858000" cy="51435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178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50476-44F8-41C5-8F7D-8F21AE231319}" type="datetimeFigureOut">
              <a:rPr lang="pt-BR" smtClean="0"/>
              <a:t>30/05/2022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A25B6-0795-482C-B43F-176FAE93928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392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108075" y="812800"/>
            <a:ext cx="5343525" cy="4008438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 para mover o slide</a:t>
            </a: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2000" b="0" strike="noStrike" spc="-1">
                <a:latin typeface="Arial"/>
              </a:rPr>
              <a:t>Clique para editar o formato de notas</a:t>
            </a:r>
          </a:p>
        </p:txBody>
      </p:sp>
      <p:sp>
        <p:nvSpPr>
          <p:cNvPr id="21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&lt;cabeçalho&gt;</a:t>
            </a:r>
          </a:p>
        </p:txBody>
      </p:sp>
      <p:sp>
        <p:nvSpPr>
          <p:cNvPr id="216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pt-BR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217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pt-BR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218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421148F4-A8C0-4DCC-A5BD-C8D02B29ACAE}" type="slidenum">
              <a:rPr lang="pt-BR" sz="1400" b="0" strike="noStrike" spc="-1">
                <a:latin typeface="Times New Roman"/>
              </a:rPr>
              <a:t>‹nº›</a:t>
            </a:fld>
            <a:endParaRPr lang="pt-B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5898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</p:spPr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pt-BR" sz="2000" b="0" strike="noStrike" spc="-1">
              <a:latin typeface="Arial"/>
            </a:endParaRPr>
          </a:p>
        </p:txBody>
      </p:sp>
      <p:sp>
        <p:nvSpPr>
          <p:cNvPr id="27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C47FED4-E4CC-4049-98A9-E515E1FC1BB1}" type="slidenum">
              <a:rPr lang="pt-BR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26</a:t>
            </a:fld>
            <a:endParaRPr lang="pt-BR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522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242973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4290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242973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342900" y="205200"/>
            <a:ext cx="617193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242973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34290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242973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342900" y="205200"/>
            <a:ext cx="617193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242973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34290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242973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subTitle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subTitle"/>
          </p:nvPr>
        </p:nvSpPr>
        <p:spPr>
          <a:xfrm>
            <a:off x="342900" y="205200"/>
            <a:ext cx="617193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242973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34290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6"/>
          <p:cNvSpPr>
            <a:spLocks noGrp="1"/>
          </p:cNvSpPr>
          <p:nvPr>
            <p:ph type="body"/>
          </p:nvPr>
        </p:nvSpPr>
        <p:spPr>
          <a:xfrm>
            <a:off x="242973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7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subTitle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ubTitle"/>
          </p:nvPr>
        </p:nvSpPr>
        <p:spPr>
          <a:xfrm>
            <a:off x="342900" y="205200"/>
            <a:ext cx="617193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42900" y="205200"/>
            <a:ext cx="617193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242973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16560" y="120348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34290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242973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4516560" y="2761920"/>
            <a:ext cx="1987200" cy="1422720"/>
          </a:xfrm>
          <a:prstGeom prst="rect">
            <a:avLst/>
          </a:prstGeom>
        </p:spPr>
        <p:txBody>
          <a:bodyPr lIns="0" tIns="0" rIns="0" bIns="0">
            <a:normAutofit fontScale="64000"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3505680" y="276192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4290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3505680" y="1203480"/>
            <a:ext cx="301185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42900" y="2761920"/>
            <a:ext cx="617193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2"/>
          <p:cNvSpPr>
            <a:spLocks noGrp="1"/>
          </p:cNvSpPr>
          <p:nvPr>
            <p:ph type="title"/>
          </p:nvPr>
        </p:nvSpPr>
        <p:spPr>
          <a:xfrm>
            <a:off x="1710990" y="1655640"/>
            <a:ext cx="4695300" cy="152676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Click to edit </a:t>
            </a:r>
            <a:r>
              <a:t/>
            </a:r>
            <a:br/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Master title style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34290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B1EB226C-B4B4-483C-ABB6-043BF98B19CC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5/30/2022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2343060" y="4767120"/>
            <a:ext cx="21713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491481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5E04ADA7-C761-4B07-94A6-787C2371AB8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 fontScale="85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336690" y="281160"/>
            <a:ext cx="6184350" cy="610560"/>
          </a:xfrm>
          <a:prstGeom prst="rect">
            <a:avLst/>
          </a:prstGeom>
        </p:spPr>
        <p:txBody>
          <a:bodyPr anchor="ctr">
            <a:normAutofit fontScale="94000"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36690" y="1197360"/>
            <a:ext cx="6184350" cy="3511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2060"/>
                </a:solid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/>
          </p:nvPr>
        </p:nvSpPr>
        <p:spPr>
          <a:xfrm>
            <a:off x="34290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BE446D5-6353-4025-ABDA-D12F7DB106E5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5/30/2022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/>
          </p:nvPr>
        </p:nvSpPr>
        <p:spPr>
          <a:xfrm>
            <a:off x="2343060" y="4767120"/>
            <a:ext cx="21713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/>
          </p:nvPr>
        </p:nvSpPr>
        <p:spPr>
          <a:xfrm>
            <a:off x="491481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B61C84FD-83D8-409B-92C2-7CE247F16DC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561"/>
        </a:spcBef>
        <a:buClr>
          <a:srgbClr val="00206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2"/>
          <p:cNvSpPr>
            <a:spLocks noGrp="1"/>
          </p:cNvSpPr>
          <p:nvPr>
            <p:ph type="title"/>
          </p:nvPr>
        </p:nvSpPr>
        <p:spPr>
          <a:xfrm>
            <a:off x="1825470" y="433800"/>
            <a:ext cx="4695300" cy="572400"/>
          </a:xfrm>
          <a:prstGeom prst="rect">
            <a:avLst/>
          </a:prstGeom>
        </p:spPr>
        <p:txBody>
          <a:bodyPr anchor="ctr">
            <a:normAutofit fontScale="30000"/>
          </a:bodyPr>
          <a:lstStyle/>
          <a:p>
            <a:pPr>
              <a:lnSpc>
                <a:spcPct val="100000"/>
              </a:lnSpc>
            </a:pPr>
            <a:r>
              <a:rPr lang="en-US" sz="3600" b="0" strike="noStrike" spc="-1">
                <a:solidFill>
                  <a:srgbClr val="0070C0"/>
                </a:solidFill>
                <a:latin typeface="Calibri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1825470" y="1197360"/>
            <a:ext cx="4695300" cy="33580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>
              <a:lnSpc>
                <a:spcPct val="100000"/>
              </a:lnSpc>
              <a:spcBef>
                <a:spcPts val="561"/>
              </a:spcBef>
              <a:buClr>
                <a:srgbClr val="002060"/>
              </a:buClr>
              <a:buFont typeface="Arial"/>
              <a:buChar char="–"/>
            </a:pPr>
            <a:r>
              <a:rPr lang="en-US" sz="2800" b="0" strike="noStrike" spc="-1">
                <a:solidFill>
                  <a:srgbClr val="002060"/>
                </a:solid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>
              <a:lnSpc>
                <a:spcPct val="100000"/>
              </a:lnSpc>
              <a:spcBef>
                <a:spcPts val="47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»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dt"/>
          </p:nvPr>
        </p:nvSpPr>
        <p:spPr>
          <a:xfrm>
            <a:off x="34290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75554117-48C6-4A95-B26A-465CB5839DA5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5/30/2022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ftr"/>
          </p:nvPr>
        </p:nvSpPr>
        <p:spPr>
          <a:xfrm>
            <a:off x="2343060" y="4767120"/>
            <a:ext cx="21713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sldNum"/>
          </p:nvPr>
        </p:nvSpPr>
        <p:spPr>
          <a:xfrm>
            <a:off x="491481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8A6C9EE6-E9DF-40FD-8F20-AC453C90FF8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561"/>
        </a:spcBef>
        <a:buClr>
          <a:srgbClr val="002060"/>
        </a:buClr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336690" y="281160"/>
            <a:ext cx="6184350" cy="610560"/>
          </a:xfrm>
          <a:prstGeom prst="rect">
            <a:avLst/>
          </a:prstGeom>
        </p:spPr>
        <p:txBody>
          <a:bodyPr anchor="ctr">
            <a:normAutofit fontScale="94000"/>
          </a:bodyPr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Calibri"/>
              </a:rPr>
              <a:t>Click to edit Master title style</a:t>
            </a:r>
            <a:endParaRPr lang="en-US" sz="3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02570" y="1655640"/>
            <a:ext cx="3029940" cy="479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02570" y="2266200"/>
            <a:ext cx="3029940" cy="2137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 algn="ctr">
              <a:lnSpc>
                <a:spcPct val="100000"/>
              </a:lnSpc>
              <a:spcBef>
                <a:spcPts val="47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 algn="ctr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 algn="ctr">
              <a:lnSpc>
                <a:spcPct val="100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2060"/>
                </a:solidFill>
                <a:latin typeface="Calibri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 algn="ctr">
              <a:lnSpc>
                <a:spcPct val="100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–"/>
            </a:pPr>
            <a:r>
              <a:rPr lang="en-US" sz="1600" b="0" strike="noStrike" spc="-1">
                <a:solidFill>
                  <a:srgbClr val="002060"/>
                </a:solidFill>
                <a:latin typeface="Calibri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 algn="ctr">
              <a:lnSpc>
                <a:spcPct val="100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»"/>
            </a:pPr>
            <a:r>
              <a:rPr lang="en-US" sz="1600" b="0" strike="noStrike" spc="-1">
                <a:solidFill>
                  <a:srgbClr val="002060"/>
                </a:solidFill>
                <a:latin typeface="Calibri"/>
              </a:rPr>
              <a:t>Fifth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3429000" y="1655640"/>
            <a:ext cx="3031020" cy="47952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  <a:spcBef>
                <a:spcPts val="479"/>
              </a:spcBef>
              <a:tabLst>
                <a:tab pos="0" algn="l"/>
              </a:tabLst>
            </a:pPr>
            <a:r>
              <a:rPr lang="en-US" sz="2400" b="1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429000" y="2266200"/>
            <a:ext cx="3031020" cy="2137680"/>
          </a:xfrm>
          <a:prstGeom prst="rect">
            <a:avLst/>
          </a:prstGeom>
        </p:spPr>
        <p:txBody>
          <a:bodyPr>
            <a:noAutofit/>
          </a:bodyPr>
          <a:lstStyle/>
          <a:p>
            <a:pPr marL="343080" indent="-342720" algn="ctr">
              <a:lnSpc>
                <a:spcPct val="100000"/>
              </a:lnSpc>
              <a:spcBef>
                <a:spcPts val="479"/>
              </a:spcBef>
              <a:buClr>
                <a:srgbClr val="00206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2060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  <a:p>
            <a:pPr marL="743040" lvl="1" indent="-285480" algn="ctr">
              <a:lnSpc>
                <a:spcPct val="100000"/>
              </a:lnSpc>
              <a:spcBef>
                <a:spcPts val="400"/>
              </a:spcBef>
              <a:buClr>
                <a:srgbClr val="002060"/>
              </a:buClr>
              <a:buFont typeface="Arial"/>
              <a:buChar char="–"/>
            </a:pPr>
            <a:r>
              <a:rPr lang="en-US" sz="2000" b="0" strike="noStrike" spc="-1">
                <a:solidFill>
                  <a:srgbClr val="002060"/>
                </a:solidFill>
                <a:latin typeface="Calibri"/>
              </a:rPr>
              <a:t>Second level</a:t>
            </a:r>
            <a:endParaRPr lang="en-US" sz="2000" b="0" strike="noStrike" spc="-1">
              <a:solidFill>
                <a:srgbClr val="000000"/>
              </a:solidFill>
              <a:latin typeface="Calibri"/>
            </a:endParaRPr>
          </a:p>
          <a:p>
            <a:pPr marL="1143000" lvl="2" indent="-228240" algn="ctr">
              <a:lnSpc>
                <a:spcPct val="100000"/>
              </a:lnSpc>
              <a:spcBef>
                <a:spcPts val="360"/>
              </a:spcBef>
              <a:buClr>
                <a:srgbClr val="00206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2060"/>
                </a:solidFill>
                <a:latin typeface="Calibri"/>
              </a:rPr>
              <a:t>Third level</a:t>
            </a: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  <a:p>
            <a:pPr marL="1600200" lvl="3" indent="-228240" algn="ctr">
              <a:lnSpc>
                <a:spcPct val="100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–"/>
            </a:pPr>
            <a:r>
              <a:rPr lang="en-US" sz="1600" b="0" strike="noStrike" spc="-1">
                <a:solidFill>
                  <a:srgbClr val="002060"/>
                </a:solidFill>
                <a:latin typeface="Calibri"/>
              </a:rPr>
              <a:t>Fourth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2057400" lvl="4" indent="-228240" algn="ctr">
              <a:lnSpc>
                <a:spcPct val="100000"/>
              </a:lnSpc>
              <a:spcBef>
                <a:spcPts val="320"/>
              </a:spcBef>
              <a:buClr>
                <a:srgbClr val="002060"/>
              </a:buClr>
              <a:buFont typeface="Arial"/>
              <a:buChar char="»"/>
            </a:pPr>
            <a:r>
              <a:rPr lang="en-US" sz="1600" b="0" strike="noStrike" spc="-1">
                <a:solidFill>
                  <a:srgbClr val="002060"/>
                </a:solidFill>
                <a:latin typeface="Calibri"/>
              </a:rPr>
              <a:t>Fifth level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dt"/>
          </p:nvPr>
        </p:nvSpPr>
        <p:spPr>
          <a:xfrm>
            <a:off x="34290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A1A6BEF-C7FF-4118-B682-B966D498F536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5/30/2022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33" name="PlaceHolder 8"/>
          <p:cNvSpPr>
            <a:spLocks noGrp="1"/>
          </p:cNvSpPr>
          <p:nvPr>
            <p:ph type="ftr"/>
          </p:nvPr>
        </p:nvSpPr>
        <p:spPr>
          <a:xfrm>
            <a:off x="2343060" y="4767120"/>
            <a:ext cx="21713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34" name="PlaceHolder 9"/>
          <p:cNvSpPr>
            <a:spLocks noGrp="1"/>
          </p:cNvSpPr>
          <p:nvPr>
            <p:ph type="sldNum"/>
          </p:nvPr>
        </p:nvSpPr>
        <p:spPr>
          <a:xfrm>
            <a:off x="491481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D85BB892-B5A3-4DDA-AE1D-5F337FE78296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ctr" defTabSz="914400" rtl="0" eaLnBrk="1" latinLnBrk="0" hangingPunct="1">
        <a:lnSpc>
          <a:spcPct val="100000"/>
        </a:lnSpc>
        <a:spcBef>
          <a:spcPts val="479"/>
        </a:spcBef>
        <a:buClr>
          <a:srgbClr val="002060"/>
        </a:buClr>
        <a:buFont typeface="Arial"/>
        <a:buChar char="•"/>
        <a:tabLst>
          <a:tab pos="0" algn="l"/>
        </a:tabLst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2"/>
          <p:cNvSpPr>
            <a:spLocks noGrp="1"/>
          </p:cNvSpPr>
          <p:nvPr>
            <p:ph type="dt"/>
          </p:nvPr>
        </p:nvSpPr>
        <p:spPr>
          <a:xfrm>
            <a:off x="34290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A863DFCB-CF7B-41B3-8D87-0F46E08CB5D4}" type="datetime">
              <a:rPr lang="en-US" sz="1200" b="0" strike="noStrike" spc="-1">
                <a:solidFill>
                  <a:srgbClr val="8B8B8B"/>
                </a:solidFill>
                <a:latin typeface="Calibri"/>
              </a:rPr>
              <a:t>5/30/2022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ftr"/>
          </p:nvPr>
        </p:nvSpPr>
        <p:spPr>
          <a:xfrm>
            <a:off x="2343060" y="4767120"/>
            <a:ext cx="217134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pt-BR" sz="2400" b="0" strike="noStrike" spc="-1">
              <a:latin typeface="Times New Roman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sldNum"/>
          </p:nvPr>
        </p:nvSpPr>
        <p:spPr>
          <a:xfrm>
            <a:off x="4914810" y="4767120"/>
            <a:ext cx="1600020" cy="2736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EE43F65D-15AA-4A15-B5E8-1C3CF0869D7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‹nº›</a:t>
            </a:fld>
            <a:endParaRPr lang="pt-BR" sz="1200" b="0" strike="noStrike" spc="-1">
              <a:latin typeface="Times New Roman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title"/>
          </p:nvPr>
        </p:nvSpPr>
        <p:spPr>
          <a:xfrm>
            <a:off x="342900" y="205200"/>
            <a:ext cx="617193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Clique para editar o formato do texto do título</a:t>
            </a: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342900" y="1203480"/>
            <a:ext cx="6171930" cy="2982960"/>
          </a:xfrm>
          <a:prstGeom prst="rect">
            <a:avLst/>
          </a:prstGeom>
        </p:spPr>
        <p:txBody>
          <a:bodyPr lIns="0" tIns="0" rIns="0" bIns="0">
            <a:normAutofit fontScale="88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Calibri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417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8.png"/><Relationship Id="rId7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11" Type="http://schemas.openxmlformats.org/officeDocument/2006/relationships/image" Target="../media/image12.png"/><Relationship Id="rId5" Type="http://schemas.openxmlformats.org/officeDocument/2006/relationships/image" Target="../media/image9.jp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marciodelima/case-santander_engdados.git" TargetMode="Externa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7.png"/><Relationship Id="rId3" Type="http://schemas.openxmlformats.org/officeDocument/2006/relationships/image" Target="../media/image9.jp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11" Type="http://schemas.openxmlformats.org/officeDocument/2006/relationships/image" Target="../media/image4.jpg"/><Relationship Id="rId5" Type="http://schemas.openxmlformats.org/officeDocument/2006/relationships/image" Target="../media/image10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6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5.png"/><Relationship Id="rId7" Type="http://schemas.openxmlformats.org/officeDocument/2006/relationships/image" Target="../media/image11.png"/><Relationship Id="rId12" Type="http://schemas.openxmlformats.org/officeDocument/2006/relationships/image" Target="../media/image24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10.png"/><Relationship Id="rId4" Type="http://schemas.openxmlformats.org/officeDocument/2006/relationships/image" Target="../media/image22.png"/><Relationship Id="rId9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2766930" y="2473200"/>
            <a:ext cx="4046706" cy="1368000"/>
          </a:xfrm>
          <a:prstGeom prst="rect">
            <a:avLst/>
          </a:prstGeom>
          <a:noFill/>
          <a:ln>
            <a:noFill/>
          </a:ln>
          <a:effectLst>
            <a:outerShdw dist="37674" dir="270000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alibri"/>
              </a:rPr>
              <a:t>Data </a:t>
            </a:r>
            <a:r>
              <a:rPr lang="pt-BR" sz="3600" spc="-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alibri"/>
              </a:rPr>
              <a:t>Master</a:t>
            </a:r>
          </a:p>
          <a:p>
            <a:pPr algn="r">
              <a:lnSpc>
                <a:spcPct val="100000"/>
              </a:lnSpc>
            </a:pPr>
            <a:r>
              <a:rPr lang="pt-BR" sz="3200" spc="-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alibri"/>
              </a:rPr>
              <a:t>Case </a:t>
            </a:r>
            <a:r>
              <a:rPr lang="pt-BR" sz="3200" spc="-1" dirty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alibri"/>
              </a:rPr>
              <a:t>de Eng. de </a:t>
            </a:r>
            <a:r>
              <a:rPr lang="pt-BR" sz="3200" spc="-1" dirty="0" smtClean="0">
                <a:solidFill>
                  <a:srgbClr val="FF0000"/>
                </a:solidFill>
                <a:effectLst>
                  <a:outerShdw blurRad="50800" dist="50800" dir="5400000" algn="ctr" rotWithShape="0">
                    <a:schemeClr val="bg1"/>
                  </a:outerShdw>
                </a:effectLst>
                <a:latin typeface="Calibri"/>
              </a:rPr>
              <a:t>Dados</a:t>
            </a:r>
            <a:endParaRPr lang="pt-BR" sz="3200" spc="-1" dirty="0">
              <a:solidFill>
                <a:srgbClr val="FF0000"/>
              </a:solidFill>
              <a:effectLst>
                <a:outerShdw blurRad="50800" dist="50800" dir="5400000" algn="ctr" rotWithShape="0">
                  <a:schemeClr val="bg1"/>
                </a:outerShdw>
              </a:effectLst>
              <a:latin typeface="Calibri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-135000" y="3793320"/>
            <a:ext cx="6993000" cy="610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r">
              <a:spcBef>
                <a:spcPts val="561"/>
              </a:spcBef>
              <a:tabLst>
                <a:tab pos="0" algn="l"/>
              </a:tabLst>
            </a:pPr>
            <a:r>
              <a:rPr lang="pt-BR" sz="2800" spc="-1" dirty="0">
                <a:solidFill>
                  <a:srgbClr val="0070C0"/>
                </a:solidFill>
                <a:latin typeface="Calibri"/>
              </a:rPr>
              <a:t>MARCIO DE LIMA - </a:t>
            </a:r>
            <a:r>
              <a:rPr lang="pt-BR" sz="2800" spc="-1" dirty="0" smtClean="0">
                <a:solidFill>
                  <a:srgbClr val="0070C0"/>
                </a:solidFill>
                <a:latin typeface="Calibri"/>
              </a:rPr>
              <a:t>JUN/22</a:t>
            </a:r>
            <a:endParaRPr lang="pt-BR" sz="2800" spc="-1" dirty="0">
              <a:latin typeface="Arial"/>
            </a:endParaRPr>
          </a:p>
        </p:txBody>
      </p:sp>
      <p:pic>
        <p:nvPicPr>
          <p:cNvPr id="221" name="Imagem 220"/>
          <p:cNvPicPr/>
          <p:nvPr/>
        </p:nvPicPr>
        <p:blipFill>
          <a:blip r:embed="rId2"/>
          <a:stretch/>
        </p:blipFill>
        <p:spPr>
          <a:xfrm>
            <a:off x="5494596" y="4392360"/>
            <a:ext cx="1319040" cy="6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Bronze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0" y="861666"/>
            <a:ext cx="6575160" cy="278620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44" y="3655846"/>
            <a:ext cx="6571076" cy="13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2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Silver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7" y="853690"/>
            <a:ext cx="6565433" cy="27864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3667530"/>
            <a:ext cx="6551620" cy="13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4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Gold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48" y="325771"/>
            <a:ext cx="5019675" cy="23907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2730941"/>
            <a:ext cx="6551620" cy="225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4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/>
          <p:cNvSpPr/>
          <p:nvPr/>
        </p:nvSpPr>
        <p:spPr>
          <a:xfrm>
            <a:off x="132939" y="2983155"/>
            <a:ext cx="3813243" cy="2000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136187" y="749033"/>
            <a:ext cx="3813243" cy="20006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2" name="TextShape 1"/>
          <p:cNvSpPr txBox="1"/>
          <p:nvPr/>
        </p:nvSpPr>
        <p:spPr>
          <a:xfrm>
            <a:off x="1805049" y="4857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Contratos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Stream</a:t>
            </a: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 e batch (LAMBDA)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5" name="Imagem 4"/>
          <p:cNvPicPr/>
          <p:nvPr/>
        </p:nvPicPr>
        <p:blipFill>
          <a:blip r:embed="rId2"/>
          <a:stretch/>
        </p:blipFill>
        <p:spPr>
          <a:xfrm>
            <a:off x="5481549" y="4392720"/>
            <a:ext cx="1319040" cy="647640"/>
          </a:xfrm>
          <a:prstGeom prst="rect">
            <a:avLst/>
          </a:prstGeom>
          <a:ln>
            <a:noFill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39" y="1170981"/>
            <a:ext cx="1090702" cy="128038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369" y="3694296"/>
            <a:ext cx="1034956" cy="108199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477" y="1393082"/>
            <a:ext cx="1259935" cy="77534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211" y="2912923"/>
            <a:ext cx="1228215" cy="86239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20" y="2982595"/>
            <a:ext cx="658095" cy="65809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5155" y="2296092"/>
            <a:ext cx="1402103" cy="751454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56" y="3534592"/>
            <a:ext cx="1543154" cy="97337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89" y="1490761"/>
            <a:ext cx="1526634" cy="763317"/>
          </a:xfrm>
          <a:prstGeom prst="rect">
            <a:avLst/>
          </a:prstGeom>
        </p:spPr>
      </p:pic>
      <p:cxnSp>
        <p:nvCxnSpPr>
          <p:cNvPr id="21" name="Conector angulado 20"/>
          <p:cNvCxnSpPr/>
          <p:nvPr/>
        </p:nvCxnSpPr>
        <p:spPr>
          <a:xfrm rot="10800000" flipV="1">
            <a:off x="1286774" y="1722387"/>
            <a:ext cx="575336" cy="24259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/>
          <p:cNvSpPr txBox="1"/>
          <p:nvPr/>
        </p:nvSpPr>
        <p:spPr>
          <a:xfrm>
            <a:off x="1019966" y="91963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Batch </a:t>
            </a:r>
            <a:r>
              <a:rPr lang="pt-BR" dirty="0" err="1" smtClean="0"/>
              <a:t>Layer</a:t>
            </a:r>
            <a:r>
              <a:rPr lang="pt-BR" dirty="0" smtClean="0"/>
              <a:t> – 1 vez ao dia</a:t>
            </a:r>
            <a:endParaRPr lang="pt-BR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2436958" y="300784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/>
              <a:t>StreamLayer</a:t>
            </a:r>
            <a:endParaRPr lang="pt-BR" dirty="0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8" y="3144164"/>
            <a:ext cx="795905" cy="795905"/>
          </a:xfrm>
          <a:prstGeom prst="rect">
            <a:avLst/>
          </a:prstGeom>
        </p:spPr>
      </p:pic>
      <p:cxnSp>
        <p:nvCxnSpPr>
          <p:cNvPr id="34" name="Conector angulado 33"/>
          <p:cNvCxnSpPr>
            <a:stCxn id="29" idx="2"/>
          </p:cNvCxnSpPr>
          <p:nvPr/>
        </p:nvCxnSpPr>
        <p:spPr>
          <a:xfrm rot="16200000" flipH="1">
            <a:off x="820762" y="3802698"/>
            <a:ext cx="161009" cy="4357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angulado 36"/>
          <p:cNvCxnSpPr/>
          <p:nvPr/>
        </p:nvCxnSpPr>
        <p:spPr>
          <a:xfrm flipV="1">
            <a:off x="1715768" y="3971370"/>
            <a:ext cx="460444" cy="1374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/>
          <p:cNvSpPr txBox="1"/>
          <p:nvPr/>
        </p:nvSpPr>
        <p:spPr>
          <a:xfrm>
            <a:off x="874007" y="3098799"/>
            <a:ext cx="960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Contratos</a:t>
            </a:r>
            <a:endParaRPr lang="pt-BR" sz="1400" dirty="0"/>
          </a:p>
        </p:txBody>
      </p:sp>
      <p:cxnSp>
        <p:nvCxnSpPr>
          <p:cNvPr id="39" name="Conector angulado 38"/>
          <p:cNvCxnSpPr>
            <a:stCxn id="29" idx="0"/>
            <a:endCxn id="4" idx="2"/>
          </p:cNvCxnSpPr>
          <p:nvPr/>
        </p:nvCxnSpPr>
        <p:spPr>
          <a:xfrm rot="5400000" flipH="1" flipV="1">
            <a:off x="395193" y="2739568"/>
            <a:ext cx="692794" cy="1163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angulado 45"/>
          <p:cNvCxnSpPr>
            <a:endCxn id="13" idx="1"/>
          </p:cNvCxnSpPr>
          <p:nvPr/>
        </p:nvCxnSpPr>
        <p:spPr>
          <a:xfrm flipV="1">
            <a:off x="3979071" y="3311643"/>
            <a:ext cx="807249" cy="6966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angulado 47"/>
          <p:cNvCxnSpPr/>
          <p:nvPr/>
        </p:nvCxnSpPr>
        <p:spPr>
          <a:xfrm>
            <a:off x="3975826" y="1748252"/>
            <a:ext cx="827335" cy="7031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5569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Hadoop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844001"/>
            <a:ext cx="6551620" cy="411174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61" y="863869"/>
            <a:ext cx="27146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512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211283" y="17504"/>
            <a:ext cx="5490337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Hadoop</a:t>
            </a: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WebUI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2" y="486893"/>
            <a:ext cx="4198316" cy="30175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68" y="533063"/>
            <a:ext cx="3304756" cy="215076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814" y="2757732"/>
            <a:ext cx="4426497" cy="217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7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Spark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00" y="853691"/>
            <a:ext cx="6551620" cy="403144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770" y="853691"/>
            <a:ext cx="29908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95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Spark</a:t>
            </a: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 Jobs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1" y="1183747"/>
            <a:ext cx="6475273" cy="32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24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184765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630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Spark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7" y="769074"/>
            <a:ext cx="6477882" cy="224347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4" y="2655651"/>
            <a:ext cx="6455817" cy="242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1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Nifi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58" y="744193"/>
            <a:ext cx="5797685" cy="427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40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3242441" y="148128"/>
            <a:ext cx="3459179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8000" lnSpcReduction="1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>
                <a:solidFill>
                  <a:schemeClr val="tx2"/>
                </a:solidFill>
                <a:latin typeface="Calibri"/>
              </a:rPr>
              <a:t>Contexto de Negócio</a:t>
            </a:r>
          </a:p>
        </p:txBody>
      </p:sp>
      <p:sp>
        <p:nvSpPr>
          <p:cNvPr id="223" name="TextShape 2"/>
          <p:cNvSpPr txBox="1"/>
          <p:nvPr/>
        </p:nvSpPr>
        <p:spPr>
          <a:xfrm>
            <a:off x="1805049" y="990984"/>
            <a:ext cx="4896571" cy="351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just">
              <a:spcBef>
                <a:spcPts val="561"/>
              </a:spcBef>
            </a:pPr>
            <a:r>
              <a:rPr lang="pt-BR" sz="1400" spc="-1" dirty="0">
                <a:latin typeface="Calibri"/>
              </a:rPr>
              <a:t>	</a:t>
            </a:r>
            <a:r>
              <a:rPr lang="pt-BR" sz="2000" spc="-1" dirty="0" smtClean="0">
                <a:latin typeface="Calibri"/>
              </a:rPr>
              <a:t>A empresa </a:t>
            </a:r>
            <a:r>
              <a:rPr lang="pt-BR" sz="2000" spc="-1" dirty="0" err="1" smtClean="0">
                <a:latin typeface="Calibri"/>
              </a:rPr>
              <a:t>RoboCar</a:t>
            </a:r>
            <a:r>
              <a:rPr lang="pt-BR" sz="2000" spc="-1" dirty="0" smtClean="0">
                <a:latin typeface="Calibri"/>
              </a:rPr>
              <a:t> (</a:t>
            </a:r>
            <a:r>
              <a:rPr lang="pt-BR" sz="2000" spc="-1" dirty="0" smtClean="0">
                <a:latin typeface="Calibri"/>
              </a:rPr>
              <a:t>locadora de veículos autônomos), localizada no estado de São Paulo-Capital, deseja implementar um Data Lake em seu ambiente </a:t>
            </a:r>
            <a:r>
              <a:rPr lang="pt-BR" sz="2000" spc="-1" dirty="0" err="1" smtClean="0">
                <a:latin typeface="Calibri"/>
              </a:rPr>
              <a:t>on-premise</a:t>
            </a:r>
            <a:r>
              <a:rPr lang="pt-BR" sz="2000" spc="-1" dirty="0" smtClean="0">
                <a:latin typeface="Calibri"/>
              </a:rPr>
              <a:t>. </a:t>
            </a:r>
          </a:p>
          <a:p>
            <a:pPr algn="just">
              <a:spcBef>
                <a:spcPts val="561"/>
              </a:spcBef>
            </a:pPr>
            <a:endParaRPr lang="pt-BR" sz="2000" spc="-1" dirty="0" smtClean="0">
              <a:latin typeface="Calibri"/>
            </a:endParaRPr>
          </a:p>
          <a:p>
            <a:pPr algn="just">
              <a:spcBef>
                <a:spcPts val="561"/>
              </a:spcBef>
            </a:pPr>
            <a:r>
              <a:rPr lang="pt-BR" sz="2000" spc="-1" dirty="0" smtClean="0">
                <a:latin typeface="Calibri"/>
              </a:rPr>
              <a:t>	O objetivo é coletar e armazenar historicamente seus dados de locação, veículos, clientes, etc.; </a:t>
            </a:r>
            <a:r>
              <a:rPr lang="pt-BR" sz="2000" spc="-1" dirty="0">
                <a:latin typeface="Calibri"/>
              </a:rPr>
              <a:t>para </a:t>
            </a:r>
            <a:r>
              <a:rPr lang="pt-BR" sz="2000" spc="-1" dirty="0" smtClean="0">
                <a:latin typeface="Calibri"/>
              </a:rPr>
              <a:t>gerar análises históricas assim como transformar os dados em </a:t>
            </a:r>
            <a:r>
              <a:rPr lang="pt-BR" sz="2000" spc="-1" dirty="0" err="1" smtClean="0">
                <a:latin typeface="Calibri"/>
              </a:rPr>
              <a:t>KPIs</a:t>
            </a:r>
            <a:r>
              <a:rPr lang="pt-BR" sz="2000" spc="-1" dirty="0" smtClean="0">
                <a:latin typeface="Calibri"/>
              </a:rPr>
              <a:t> </a:t>
            </a:r>
            <a:r>
              <a:rPr lang="pt-BR" sz="2000" spc="-1" dirty="0">
                <a:latin typeface="Calibri"/>
              </a:rPr>
              <a:t>para tomadas de </a:t>
            </a:r>
            <a:r>
              <a:rPr lang="pt-BR" sz="2000" spc="-1" dirty="0" smtClean="0">
                <a:latin typeface="Calibri"/>
              </a:rPr>
              <a:t>decisão. </a:t>
            </a:r>
          </a:p>
          <a:p>
            <a:pPr>
              <a:spcBef>
                <a:spcPts val="561"/>
              </a:spcBef>
            </a:pPr>
            <a:endParaRPr lang="pt-BR" sz="2000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561"/>
              </a:spcBef>
            </a:pPr>
            <a:endParaRPr lang="pt-BR" sz="2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4" name="Imagem 223"/>
          <p:cNvPicPr/>
          <p:nvPr/>
        </p:nvPicPr>
        <p:blipFill>
          <a:blip r:embed="rId2"/>
          <a:stretch/>
        </p:blipFill>
        <p:spPr>
          <a:xfrm>
            <a:off x="5481549" y="4392720"/>
            <a:ext cx="1319040" cy="64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73" y="1145510"/>
            <a:ext cx="4367852" cy="3491171"/>
          </a:xfrm>
          <a:prstGeom prst="rect">
            <a:avLst/>
          </a:prstGeom>
        </p:spPr>
      </p:pic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Nifi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71" y="1138136"/>
            <a:ext cx="3480296" cy="34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7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Hue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9" y="853691"/>
            <a:ext cx="6516093" cy="328138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41" y="2624897"/>
            <a:ext cx="2321026" cy="212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12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Tools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Hive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8" y="831978"/>
            <a:ext cx="6526522" cy="401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29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Tools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Mysql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" y="771031"/>
            <a:ext cx="6477884" cy="402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74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865763" y="243131"/>
            <a:ext cx="5835858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55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Evidências de funcionamento – Tools – Mongo e Kafka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9" y="716379"/>
            <a:ext cx="6487612" cy="371074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9" y="2571749"/>
            <a:ext cx="4766553" cy="2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84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TextShape 1"/>
          <p:cNvSpPr txBox="1"/>
          <p:nvPr/>
        </p:nvSpPr>
        <p:spPr>
          <a:xfrm>
            <a:off x="202416" y="269484"/>
            <a:ext cx="6491170" cy="57240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2500" lnSpcReduction="1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>
                <a:solidFill>
                  <a:srgbClr val="0070C0"/>
                </a:solidFill>
                <a:latin typeface="Calibri"/>
              </a:rPr>
              <a:t>Fontes </a:t>
            </a:r>
            <a:r>
              <a:rPr lang="pt-BR" sz="3600" spc="-1" dirty="0" smtClean="0">
                <a:solidFill>
                  <a:srgbClr val="0070C0"/>
                </a:solidFill>
                <a:latin typeface="Calibri"/>
              </a:rPr>
              <a:t>do Case - </a:t>
            </a:r>
            <a:r>
              <a:rPr lang="pt-BR" sz="3600" spc="-1" dirty="0" err="1" smtClean="0">
                <a:solidFill>
                  <a:srgbClr val="0070C0"/>
                </a:solidFill>
                <a:latin typeface="Calibri"/>
              </a:rPr>
              <a:t>GitHub</a:t>
            </a:r>
            <a:endParaRPr lang="pt-BR" sz="3600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2"/>
          <p:cNvSpPr txBox="1"/>
          <p:nvPr/>
        </p:nvSpPr>
        <p:spPr>
          <a:xfrm>
            <a:off x="434927" y="1216816"/>
            <a:ext cx="6258659" cy="3358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pPr marL="360">
              <a:spcBef>
                <a:spcPts val="561"/>
              </a:spcBef>
              <a:buClr>
                <a:srgbClr val="002060"/>
              </a:buClr>
            </a:pPr>
            <a:r>
              <a:rPr lang="pt-BR" sz="2800" spc="-1" dirty="0" smtClean="0">
                <a:solidFill>
                  <a:srgbClr val="002060"/>
                </a:solidFill>
                <a:latin typeface="Calibri"/>
              </a:rPr>
              <a:t>Engenharia de Dados</a:t>
            </a:r>
          </a:p>
          <a:p>
            <a:pPr marL="360">
              <a:spcBef>
                <a:spcPts val="561"/>
              </a:spcBef>
              <a:buClr>
                <a:srgbClr val="002060"/>
              </a:buClr>
            </a:pPr>
            <a:endParaRPr lang="pt-BR" sz="2800" spc="-1" dirty="0">
              <a:solidFill>
                <a:srgbClr val="002060"/>
              </a:solidFill>
              <a:latin typeface="Calibri"/>
              <a:hlinkClick r:id="rId2"/>
            </a:endParaRPr>
          </a:p>
          <a:p>
            <a:pPr marL="360">
              <a:spcBef>
                <a:spcPts val="561"/>
              </a:spcBef>
              <a:buClr>
                <a:srgbClr val="002060"/>
              </a:buClr>
            </a:pPr>
            <a:r>
              <a:rPr lang="pt-BR" sz="1400" spc="-1" dirty="0" smtClean="0">
                <a:solidFill>
                  <a:srgbClr val="002060"/>
                </a:solidFill>
                <a:latin typeface="Calibri"/>
                <a:hlinkClick r:id="rId2"/>
              </a:rPr>
              <a:t>https</a:t>
            </a:r>
            <a:r>
              <a:rPr lang="pt-BR" sz="1400" spc="-1" dirty="0">
                <a:solidFill>
                  <a:srgbClr val="002060"/>
                </a:solidFill>
                <a:latin typeface="Calibri"/>
                <a:hlinkClick r:id="rId2"/>
              </a:rPr>
              <a:t>://</a:t>
            </a:r>
            <a:r>
              <a:rPr lang="pt-BR" sz="1400" spc="-1" dirty="0" smtClean="0">
                <a:solidFill>
                  <a:srgbClr val="002060"/>
                </a:solidFill>
                <a:latin typeface="Calibri"/>
                <a:hlinkClick r:id="rId2"/>
              </a:rPr>
              <a:t>github.com/marciodelima/case-santander_engdados.git</a:t>
            </a:r>
            <a:r>
              <a:rPr lang="pt-BR" sz="1400" spc="-1" dirty="0" smtClean="0">
                <a:solidFill>
                  <a:srgbClr val="002060"/>
                </a:solidFill>
                <a:latin typeface="Calibri"/>
              </a:rPr>
              <a:t> </a:t>
            </a:r>
            <a:endParaRPr lang="pt-BR" sz="14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Imagem 268"/>
          <p:cNvPicPr/>
          <p:nvPr/>
        </p:nvPicPr>
        <p:blipFill>
          <a:blip r:embed="rId3"/>
          <a:stretch/>
        </p:blipFill>
        <p:spPr>
          <a:xfrm>
            <a:off x="6222798" y="4752360"/>
            <a:ext cx="587520" cy="2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1240892" y="2286133"/>
            <a:ext cx="4657490" cy="610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>
              <a:spcBef>
                <a:spcPts val="561"/>
              </a:spcBef>
              <a:tabLst>
                <a:tab pos="0" algn="l"/>
              </a:tabLst>
            </a:pPr>
            <a:r>
              <a:rPr lang="pt-BR" sz="4800" spc="-1" dirty="0">
                <a:solidFill>
                  <a:srgbClr val="0070C0"/>
                </a:solidFill>
                <a:latin typeface="Calibri"/>
              </a:rPr>
              <a:t>Obrigado</a:t>
            </a:r>
            <a:endParaRPr lang="pt-BR" sz="4800" spc="-1" dirty="0">
              <a:latin typeface="Arial"/>
            </a:endParaRPr>
          </a:p>
        </p:txBody>
      </p:sp>
      <p:pic>
        <p:nvPicPr>
          <p:cNvPr id="271" name="Imagem 270"/>
          <p:cNvPicPr/>
          <p:nvPr/>
        </p:nvPicPr>
        <p:blipFill>
          <a:blip r:embed="rId3"/>
          <a:stretch/>
        </p:blipFill>
        <p:spPr>
          <a:xfrm>
            <a:off x="6216072" y="4752360"/>
            <a:ext cx="587520" cy="288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0500" lnSpcReduction="2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Indicadores de desempenho - KPI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1805049" y="1062235"/>
            <a:ext cx="4896571" cy="351180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just">
              <a:spcBef>
                <a:spcPts val="561"/>
              </a:spcBef>
            </a:pPr>
            <a:r>
              <a:rPr lang="pt-BR" sz="1400" spc="-1" dirty="0">
                <a:latin typeface="Calibri"/>
              </a:rPr>
              <a:t>    </a:t>
            </a:r>
            <a:r>
              <a:rPr lang="pt-BR" sz="2000" spc="-1" dirty="0">
                <a:latin typeface="Calibri"/>
              </a:rPr>
              <a:t> </a:t>
            </a:r>
            <a:r>
              <a:rPr lang="pt-BR" sz="2000" spc="-1" dirty="0" smtClean="0">
                <a:latin typeface="Calibri"/>
              </a:rPr>
              <a:t>A empresa </a:t>
            </a:r>
            <a:r>
              <a:rPr lang="pt-BR" sz="2000" spc="-1" dirty="0" err="1" smtClean="0">
                <a:latin typeface="Calibri"/>
              </a:rPr>
              <a:t>RoboCar</a:t>
            </a:r>
            <a:r>
              <a:rPr lang="pt-BR" sz="2000" spc="-1" dirty="0" smtClean="0">
                <a:latin typeface="Calibri"/>
              </a:rPr>
              <a:t> deseja extrair de seu Data Lake os indicadores abaixo:</a:t>
            </a:r>
          </a:p>
          <a:p>
            <a:pPr marL="342900" indent="-342900" algn="just">
              <a:spcBef>
                <a:spcPts val="561"/>
              </a:spcBef>
              <a:buFont typeface="Arial" panose="020B0604020202020204" pitchFamily="34" charset="0"/>
              <a:buChar char="•"/>
            </a:pPr>
            <a:r>
              <a:rPr lang="pt-BR" spc="-1" dirty="0" smtClean="0">
                <a:solidFill>
                  <a:srgbClr val="000000"/>
                </a:solidFill>
                <a:latin typeface="Calibri"/>
              </a:rPr>
              <a:t>Quais e quantos veículos foram locados no grão mensal;</a:t>
            </a:r>
          </a:p>
          <a:p>
            <a:pPr marL="342900" indent="-342900" algn="just">
              <a:spcBef>
                <a:spcPts val="561"/>
              </a:spcBef>
              <a:buFont typeface="Arial" panose="020B0604020202020204" pitchFamily="34" charset="0"/>
              <a:buChar char="•"/>
            </a:pPr>
            <a:r>
              <a:rPr lang="pt-BR" spc="-1" dirty="0" smtClean="0">
                <a:solidFill>
                  <a:srgbClr val="000000"/>
                </a:solidFill>
                <a:latin typeface="Calibri"/>
              </a:rPr>
              <a:t>Quais despachantes locaram no grão mensal;</a:t>
            </a:r>
          </a:p>
          <a:p>
            <a:pPr marL="342900" indent="-342900" algn="just">
              <a:spcBef>
                <a:spcPts val="561"/>
              </a:spcBef>
              <a:buFont typeface="Arial" panose="020B0604020202020204" pitchFamily="34" charset="0"/>
              <a:buChar char="•"/>
            </a:pPr>
            <a:r>
              <a:rPr lang="pt-BR" spc="-1" dirty="0" smtClean="0">
                <a:solidFill>
                  <a:srgbClr val="000000"/>
                </a:solidFill>
                <a:latin typeface="Calibri"/>
              </a:rPr>
              <a:t>Qual o faturamento por veículo e despachantes no grão mensal;</a:t>
            </a:r>
          </a:p>
          <a:p>
            <a:pPr marL="342900" indent="-342900" algn="just">
              <a:spcBef>
                <a:spcPts val="561"/>
              </a:spcBef>
              <a:buFont typeface="Arial" panose="020B0604020202020204" pitchFamily="34" charset="0"/>
              <a:buChar char="•"/>
            </a:pPr>
            <a:r>
              <a:rPr lang="pt-BR" spc="-1" dirty="0" smtClean="0">
                <a:solidFill>
                  <a:srgbClr val="000000"/>
                </a:solidFill>
                <a:latin typeface="Calibri"/>
              </a:rPr>
              <a:t>Quais contratos são de tipo de Risco (Aluguel para menores de 24 anos) com grão mensal;</a:t>
            </a:r>
          </a:p>
          <a:p>
            <a:pPr marL="342900" indent="-342900" algn="just">
              <a:spcBef>
                <a:spcPts val="561"/>
              </a:spcBef>
              <a:buFont typeface="Arial" panose="020B0604020202020204" pitchFamily="34" charset="0"/>
              <a:buChar char="•"/>
            </a:pPr>
            <a:r>
              <a:rPr lang="pt-BR" spc="-1" dirty="0" smtClean="0">
                <a:solidFill>
                  <a:srgbClr val="000000"/>
                </a:solidFill>
                <a:latin typeface="Calibri"/>
              </a:rPr>
              <a:t>Acompanhar on-line a entrada de novos contratos durante o dia;</a:t>
            </a:r>
            <a:endParaRPr lang="pt-BR" spc="-1" dirty="0">
              <a:solidFill>
                <a:srgbClr val="000000"/>
              </a:solidFill>
              <a:latin typeface="Calibri"/>
            </a:endParaRPr>
          </a:p>
          <a:p>
            <a:pPr>
              <a:spcBef>
                <a:spcPts val="561"/>
              </a:spcBef>
            </a:pPr>
            <a:endParaRPr lang="pt-BR" sz="2000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" name="Imagem 4"/>
          <p:cNvPicPr/>
          <p:nvPr/>
        </p:nvPicPr>
        <p:blipFill>
          <a:blip r:embed="rId2"/>
          <a:stretch/>
        </p:blipFill>
        <p:spPr>
          <a:xfrm>
            <a:off x="5481549" y="4392720"/>
            <a:ext cx="1319040" cy="647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345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Dados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137" y="2561760"/>
            <a:ext cx="808854" cy="80885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06" y="2561760"/>
            <a:ext cx="808854" cy="8088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982" y="2561760"/>
            <a:ext cx="808854" cy="8088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989" y="2561760"/>
            <a:ext cx="808854" cy="808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985" y="766061"/>
            <a:ext cx="2914650" cy="1562100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467392" y="213755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r</a:t>
            </a:r>
            <a:r>
              <a:rPr lang="pt-BR" dirty="0" err="1" smtClean="0"/>
              <a:t>aw</a:t>
            </a:r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069744" y="2137557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</a:t>
            </a:r>
            <a:r>
              <a:rPr lang="pt-BR" dirty="0" smtClean="0"/>
              <a:t>ronze</a:t>
            </a:r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3788892" y="213500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s</a:t>
            </a:r>
            <a:r>
              <a:rPr lang="pt-BR" dirty="0" err="1" smtClean="0"/>
              <a:t>ilver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01" y="0"/>
            <a:ext cx="1789163" cy="1256259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582261" y="214349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g</a:t>
            </a:r>
            <a:r>
              <a:rPr lang="pt-BR" dirty="0" err="1" smtClean="0"/>
              <a:t>old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4844011" y="1571502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/</a:t>
            </a:r>
            <a:r>
              <a:rPr lang="pt-BR" dirty="0" err="1" smtClean="0"/>
              <a:t>datalake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12284" y="3370614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/tabela/data/arquivos</a:t>
            </a:r>
            <a:endParaRPr lang="pt-BR" sz="1200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719402" y="3370613"/>
            <a:ext cx="1608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/tabela/data/arquivos</a:t>
            </a:r>
            <a:endParaRPr lang="pt-BR" sz="12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541220" y="3367441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/tabela/arquivos</a:t>
            </a:r>
            <a:endParaRPr lang="pt-BR" sz="12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346975" y="3352986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/tabela/arquivos</a:t>
            </a:r>
            <a:endParaRPr lang="pt-BR" sz="1200" dirty="0"/>
          </a:p>
        </p:txBody>
      </p:sp>
      <p:sp>
        <p:nvSpPr>
          <p:cNvPr id="24" name="Rectangle 8"/>
          <p:cNvSpPr>
            <a:spLocks noChangeArrowheads="1"/>
          </p:cNvSpPr>
          <p:nvPr/>
        </p:nvSpPr>
        <p:spPr bwMode="auto">
          <a:xfrm>
            <a:off x="35625" y="3803693"/>
            <a:ext cx="1531917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dirty="0" smtClean="0"/>
              <a:t>D</a:t>
            </a:r>
            <a:r>
              <a:rPr kumimoji="0" lang="pt-PT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ados brutos ingeridos de várias fontes (dados RDBMS, arquivos</a:t>
            </a:r>
            <a:r>
              <a:rPr kumimoji="0" lang="pt-PT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pt-PT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JSON, dados IoT etc.).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b="1" dirty="0" smtClean="0"/>
              <a:t>Parquet / JSON</a:t>
            </a:r>
            <a:endParaRPr kumimoji="0" lang="pt-PT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8"/>
          <p:cNvSpPr>
            <a:spLocks noChangeArrowheads="1"/>
          </p:cNvSpPr>
          <p:nvPr/>
        </p:nvSpPr>
        <p:spPr bwMode="auto">
          <a:xfrm>
            <a:off x="1708070" y="3724770"/>
            <a:ext cx="158139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dirty="0" smtClean="0"/>
              <a:t>D</a:t>
            </a:r>
            <a:r>
              <a:rPr kumimoji="0" lang="pt-PT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ados brutos transformados em tabela</a:t>
            </a:r>
            <a:r>
              <a:rPr kumimoji="0" lang="pt-PT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colunar e dados mascarados, conforme LGPD.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b="1" dirty="0" smtClean="0"/>
              <a:t>Parquet</a:t>
            </a:r>
            <a:endParaRPr kumimoji="0" lang="pt-PT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3402421" y="3803790"/>
            <a:ext cx="1600725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dirty="0" smtClean="0"/>
              <a:t>Aplicação de Data Quality, de-duplicação de dados, tratamentos de tipagem de colunas, filtros e transformações.</a:t>
            </a:r>
            <a:endParaRPr kumimoji="0" lang="pt-PT" sz="1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b="1" dirty="0" smtClean="0"/>
              <a:t>Parquet</a:t>
            </a:r>
            <a:endParaRPr kumimoji="0" lang="pt-PT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5197431" y="3722790"/>
            <a:ext cx="1581396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sz="1000" dirty="0" smtClean="0"/>
              <a:t>D</a:t>
            </a:r>
            <a:r>
              <a:rPr kumimoji="0" lang="pt-PT" sz="1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ados</a:t>
            </a:r>
            <a:r>
              <a:rPr kumimoji="0" lang="pt-PT" sz="10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com </a:t>
            </a:r>
            <a:r>
              <a:rPr lang="pt-PT" sz="1000" dirty="0" smtClean="0">
                <a:latin typeface="Arial Unicode MS" panose="020B0604020202020204" pitchFamily="34" charset="-128"/>
              </a:rPr>
              <a:t>agregações </a:t>
            </a:r>
            <a:r>
              <a:rPr lang="pt-PT" sz="1000" dirty="0">
                <a:latin typeface="Arial Unicode MS" panose="020B0604020202020204" pitchFamily="34" charset="-128"/>
              </a:rPr>
              <a:t>de nível de negócios frequentemente usadas para painéis e relatórios.</a:t>
            </a:r>
            <a:r>
              <a:rPr lang="pt-PT" sz="800" dirty="0"/>
              <a:t> </a:t>
            </a:r>
            <a:endParaRPr lang="pt-PT" dirty="0"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000" b="0" i="0" u="none" strike="noStrike" cap="none" normalizeH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PT" sz="1000" b="1" dirty="0" smtClean="0"/>
              <a:t>Parquet</a:t>
            </a:r>
            <a:endParaRPr kumimoji="0" lang="pt-PT" sz="1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853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78000" lnSpcReduction="10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Acesso aos dados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Hdfs</a:t>
            </a: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ACLs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72" y="204940"/>
            <a:ext cx="791225" cy="71413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87256" y="863419"/>
            <a:ext cx="6514364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1000" dirty="0" smtClean="0"/>
              <a:t>	As </a:t>
            </a:r>
            <a:r>
              <a:rPr lang="pt-BR" sz="1000" dirty="0"/>
              <a:t>listas de controle de acesso podem ser usadas para implementar uma ampla variedade de controles de </a:t>
            </a:r>
            <a:r>
              <a:rPr lang="pt-BR" sz="1000" dirty="0" smtClean="0"/>
              <a:t>segurança de forma eficaz, mas depende muito do case de uso, como sabemos, não existe “bala de prata”, cada cenário deve ser analisado para verificar se o </a:t>
            </a:r>
            <a:r>
              <a:rPr lang="pt-BR" sz="1000" dirty="0" err="1" smtClean="0"/>
              <a:t>ACLs</a:t>
            </a:r>
            <a:r>
              <a:rPr lang="pt-BR" sz="1000" dirty="0" smtClean="0"/>
              <a:t> é a melhor solução. </a:t>
            </a:r>
          </a:p>
          <a:p>
            <a:pPr algn="just"/>
            <a:endParaRPr lang="pt-BR" sz="1000" dirty="0"/>
          </a:p>
          <a:p>
            <a:pPr algn="just"/>
            <a:r>
              <a:rPr lang="pt-BR" sz="1000" b="1" dirty="0" smtClean="0"/>
              <a:t>Vantagens</a:t>
            </a:r>
          </a:p>
          <a:p>
            <a:pPr algn="just"/>
            <a:endParaRPr lang="pt-BR" sz="1000" b="1" dirty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dirty="0" smtClean="0"/>
              <a:t>Simplicidade =&gt; Uma </a:t>
            </a:r>
            <a:r>
              <a:rPr lang="pt-BR" sz="1000" dirty="0"/>
              <a:t>ACL define claramente os níveis de acesso e permissões que cada usuário, grupo ou dispositivo possui em um determinado sistema. Isso facilita a definição e a interpretação de uma ACL. Como essas listas podem ser facilmente legíveis por humanos, um administrador pode determinar facilmente as permissões atuais e os controles de acesso colocados em um sistema, fazer edições e revogar permissões conforme necessário.</a:t>
            </a:r>
          </a:p>
          <a:p>
            <a:pPr algn="just"/>
            <a:endParaRPr lang="pt-BR" sz="1000" dirty="0"/>
          </a:p>
          <a:p>
            <a:pPr algn="just"/>
            <a:r>
              <a:rPr lang="pt-BR" sz="1000" b="1" dirty="0" smtClean="0"/>
              <a:t>Desvantagens</a:t>
            </a:r>
          </a:p>
          <a:p>
            <a:pPr algn="just"/>
            <a:endParaRPr lang="pt-BR" sz="1000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dirty="0" smtClean="0"/>
              <a:t>Eficiência =&gt; </a:t>
            </a:r>
            <a:r>
              <a:rPr lang="pt-BR" sz="1000" dirty="0"/>
              <a:t>As </a:t>
            </a:r>
            <a:r>
              <a:rPr lang="pt-BR" sz="1000" dirty="0" err="1"/>
              <a:t>ACLs</a:t>
            </a:r>
            <a:r>
              <a:rPr lang="pt-BR" sz="1000" dirty="0"/>
              <a:t> carecem de eficiência, pois suportam apenas controles de acesso explicitamente declarados. Se, por exemplo, um usuário tiver acesso ou permissões exclusivas porque pertence ao departamento de TI e a um gerente, esse nível de acesso deve ser declarado explicitamente em vez de inferido com base na participação em ambos os </a:t>
            </a:r>
            <a:r>
              <a:rPr lang="pt-BR" sz="1000" dirty="0" smtClean="0"/>
              <a:t>grupos;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dirty="0" smtClean="0"/>
              <a:t>Escalabilidade =&gt; A </a:t>
            </a:r>
            <a:r>
              <a:rPr lang="pt-BR" sz="1000" dirty="0"/>
              <a:t>medida que o número de usuários, grupos e recursos aumenta, aumenta também </a:t>
            </a:r>
            <a:r>
              <a:rPr lang="pt-BR" sz="1000" dirty="0" smtClean="0"/>
              <a:t>o tamanho </a:t>
            </a:r>
            <a:r>
              <a:rPr lang="pt-BR" sz="1000" dirty="0"/>
              <a:t>da ACL e o tempo necessário para determinar o nível de acesso concedido a um determinado usuário</a:t>
            </a:r>
            <a:r>
              <a:rPr lang="pt-BR" sz="1000" dirty="0" smtClean="0"/>
              <a:t>. Além disso, quanto maior a lista maior o risco de falha humana do administrador nas liberações de acessos;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1000" dirty="0" smtClean="0"/>
              <a:t>Visibilidade =&gt; As permissões </a:t>
            </a:r>
            <a:r>
              <a:rPr lang="pt-BR" sz="1000" dirty="0"/>
              <a:t>e os níveis de acesso de um </a:t>
            </a:r>
            <a:r>
              <a:rPr lang="pt-BR" sz="1000" dirty="0" smtClean="0"/>
              <a:t>usuário / grupo </a:t>
            </a:r>
            <a:r>
              <a:rPr lang="pt-BR" sz="1000" dirty="0"/>
              <a:t>podem estar espalhados por várias listas independentes. Auditoria, alteração ou revogação de acesso requer uma revisão de cada ACL no ambiente da organização para aplicar as novas permissões.</a:t>
            </a:r>
          </a:p>
          <a:p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707691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tângulo 29"/>
          <p:cNvSpPr/>
          <p:nvPr/>
        </p:nvSpPr>
        <p:spPr>
          <a:xfrm>
            <a:off x="1725502" y="913309"/>
            <a:ext cx="1342666" cy="3454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/>
          <p:cNvSpPr/>
          <p:nvPr/>
        </p:nvSpPr>
        <p:spPr>
          <a:xfrm>
            <a:off x="3113071" y="913309"/>
            <a:ext cx="3635755" cy="3454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36187" y="915284"/>
            <a:ext cx="1550109" cy="34548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2" name="TextShape 1"/>
          <p:cNvSpPr txBox="1"/>
          <p:nvPr/>
        </p:nvSpPr>
        <p:spPr>
          <a:xfrm>
            <a:off x="1805049" y="44409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Desenho da solução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1" y="2329484"/>
            <a:ext cx="996942" cy="1170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49" y="1651372"/>
            <a:ext cx="1146233" cy="747629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42" y="2866278"/>
            <a:ext cx="1789163" cy="125625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64" y="1298011"/>
            <a:ext cx="1379477" cy="722056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69" y="2934279"/>
            <a:ext cx="1034956" cy="1081999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816" y="3549372"/>
            <a:ext cx="560937" cy="56093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06" y="2327957"/>
            <a:ext cx="456345" cy="456345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975" y="3278769"/>
            <a:ext cx="1008913" cy="636391"/>
          </a:xfrm>
          <a:prstGeom prst="rect">
            <a:avLst/>
          </a:prstGeom>
        </p:spPr>
      </p:pic>
      <p:sp>
        <p:nvSpPr>
          <p:cNvPr id="31" name="CaixaDeTexto 30"/>
          <p:cNvSpPr txBox="1"/>
          <p:nvPr/>
        </p:nvSpPr>
        <p:spPr>
          <a:xfrm>
            <a:off x="241763" y="534393"/>
            <a:ext cx="13516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Dados de origem</a:t>
            </a:r>
            <a:endParaRPr lang="pt-BR" sz="1200" dirty="0"/>
          </a:p>
        </p:txBody>
      </p:sp>
      <p:sp>
        <p:nvSpPr>
          <p:cNvPr id="32" name="CaixaDeTexto 31"/>
          <p:cNvSpPr txBox="1"/>
          <p:nvPr/>
        </p:nvSpPr>
        <p:spPr>
          <a:xfrm>
            <a:off x="2021078" y="544293"/>
            <a:ext cx="7729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smtClean="0"/>
              <a:t>Ingestão</a:t>
            </a:r>
            <a:endParaRPr lang="pt-BR" sz="1200" dirty="0"/>
          </a:p>
        </p:txBody>
      </p:sp>
      <p:grpSp>
        <p:nvGrpSpPr>
          <p:cNvPr id="33" name="Grupo 32"/>
          <p:cNvGrpSpPr/>
          <p:nvPr/>
        </p:nvGrpSpPr>
        <p:grpSpPr>
          <a:xfrm>
            <a:off x="3235323" y="1052002"/>
            <a:ext cx="3513504" cy="1526039"/>
            <a:chOff x="3235323" y="1392474"/>
            <a:chExt cx="3513504" cy="1526039"/>
          </a:xfrm>
        </p:grpSpPr>
        <p:pic>
          <p:nvPicPr>
            <p:cNvPr id="25" name="Imagem 2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557" y="1413847"/>
              <a:ext cx="663649" cy="331825"/>
            </a:xfrm>
            <a:prstGeom prst="rect">
              <a:avLst/>
            </a:prstGeom>
          </p:spPr>
        </p:pic>
        <p:grpSp>
          <p:nvGrpSpPr>
            <p:cNvPr id="23" name="Grupo 22"/>
            <p:cNvGrpSpPr/>
            <p:nvPr/>
          </p:nvGrpSpPr>
          <p:grpSpPr>
            <a:xfrm>
              <a:off x="3235323" y="1755401"/>
              <a:ext cx="2484543" cy="1156629"/>
              <a:chOff x="3069951" y="1756370"/>
              <a:chExt cx="3610002" cy="1271867"/>
            </a:xfrm>
          </p:grpSpPr>
          <p:pic>
            <p:nvPicPr>
              <p:cNvPr id="22" name="Imagem 2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78464" y="2062643"/>
                <a:ext cx="812451" cy="812451"/>
              </a:xfrm>
              <a:prstGeom prst="rect">
                <a:avLst/>
              </a:prstGeom>
            </p:spPr>
          </p:pic>
          <p:grpSp>
            <p:nvGrpSpPr>
              <p:cNvPr id="2" name="Grupo 1"/>
              <p:cNvGrpSpPr/>
              <p:nvPr/>
            </p:nvGrpSpPr>
            <p:grpSpPr>
              <a:xfrm>
                <a:off x="3069951" y="1756370"/>
                <a:ext cx="808854" cy="1222360"/>
                <a:chOff x="350506" y="271953"/>
                <a:chExt cx="808854" cy="1222360"/>
              </a:xfrm>
            </p:grpSpPr>
            <p:pic>
              <p:nvPicPr>
                <p:cNvPr id="10" name="Imagem 9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506" y="685459"/>
                  <a:ext cx="808854" cy="808854"/>
                </a:xfrm>
                <a:prstGeom prst="rect">
                  <a:avLst/>
                </a:prstGeom>
              </p:spPr>
            </p:pic>
            <p:sp>
              <p:nvSpPr>
                <p:cNvPr id="13" name="CaixaDeTexto 12"/>
                <p:cNvSpPr txBox="1"/>
                <p:nvPr/>
              </p:nvSpPr>
              <p:spPr>
                <a:xfrm>
                  <a:off x="354316" y="271953"/>
                  <a:ext cx="55656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 err="1"/>
                    <a:t>r</a:t>
                  </a:r>
                  <a:r>
                    <a:rPr lang="pt-BR" dirty="0" err="1" smtClean="0"/>
                    <a:t>aw</a:t>
                  </a:r>
                  <a:endParaRPr lang="pt-BR" dirty="0"/>
                </a:p>
              </p:txBody>
            </p:sp>
          </p:grpSp>
          <p:grpSp>
            <p:nvGrpSpPr>
              <p:cNvPr id="20" name="Grupo 19"/>
              <p:cNvGrpSpPr/>
              <p:nvPr/>
            </p:nvGrpSpPr>
            <p:grpSpPr>
              <a:xfrm>
                <a:off x="5822065" y="1792627"/>
                <a:ext cx="857888" cy="1235610"/>
                <a:chOff x="3689948" y="258703"/>
                <a:chExt cx="857888" cy="1235610"/>
              </a:xfrm>
            </p:grpSpPr>
            <p:pic>
              <p:nvPicPr>
                <p:cNvPr id="11" name="Imagem 10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38982" y="685459"/>
                  <a:ext cx="808854" cy="808854"/>
                </a:xfrm>
                <a:prstGeom prst="rect">
                  <a:avLst/>
                </a:prstGeom>
              </p:spPr>
            </p:pic>
            <p:sp>
              <p:nvSpPr>
                <p:cNvPr id="15" name="CaixaDeTexto 14"/>
                <p:cNvSpPr txBox="1"/>
                <p:nvPr/>
              </p:nvSpPr>
              <p:spPr>
                <a:xfrm>
                  <a:off x="3689948" y="258703"/>
                  <a:ext cx="723274" cy="3693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 err="1"/>
                    <a:t>s</a:t>
                  </a:r>
                  <a:r>
                    <a:rPr lang="pt-BR" dirty="0" err="1" smtClean="0"/>
                    <a:t>ilver</a:t>
                  </a:r>
                  <a:endParaRPr lang="pt-BR" dirty="0"/>
                </a:p>
              </p:txBody>
            </p:sp>
          </p:grpSp>
          <p:grpSp>
            <p:nvGrpSpPr>
              <p:cNvPr id="3" name="Grupo 2"/>
              <p:cNvGrpSpPr/>
              <p:nvPr/>
            </p:nvGrpSpPr>
            <p:grpSpPr>
              <a:xfrm>
                <a:off x="4335194" y="1781828"/>
                <a:ext cx="969044" cy="1233057"/>
                <a:chOff x="1970799" y="261256"/>
                <a:chExt cx="969044" cy="1233057"/>
              </a:xfrm>
            </p:grpSpPr>
            <p:pic>
              <p:nvPicPr>
                <p:cNvPr id="12" name="Imagem 11"/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0989" y="685459"/>
                  <a:ext cx="808854" cy="808854"/>
                </a:xfrm>
                <a:prstGeom prst="rect">
                  <a:avLst/>
                </a:prstGeom>
              </p:spPr>
            </p:pic>
            <p:sp>
              <p:nvSpPr>
                <p:cNvPr id="14" name="CaixaDeTexto 13"/>
                <p:cNvSpPr txBox="1"/>
                <p:nvPr/>
              </p:nvSpPr>
              <p:spPr>
                <a:xfrm>
                  <a:off x="1970799" y="261256"/>
                  <a:ext cx="8899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pt-BR" dirty="0"/>
                    <a:t>b</a:t>
                  </a:r>
                  <a:r>
                    <a:rPr lang="pt-BR" dirty="0" smtClean="0"/>
                    <a:t>ronze</a:t>
                  </a:r>
                  <a:endParaRPr lang="pt-BR" dirty="0"/>
                </a:p>
              </p:txBody>
            </p:sp>
          </p:grpSp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93034" y="2089859"/>
                <a:ext cx="812451" cy="812451"/>
              </a:xfrm>
              <a:prstGeom prst="rect">
                <a:avLst/>
              </a:prstGeom>
            </p:spPr>
          </p:pic>
        </p:grpSp>
        <p:pic>
          <p:nvPicPr>
            <p:cNvPr id="34" name="Imagem 3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6062" y="2094914"/>
              <a:ext cx="559160" cy="738839"/>
            </a:xfrm>
            <a:prstGeom prst="rect">
              <a:avLst/>
            </a:prstGeom>
          </p:spPr>
        </p:pic>
        <p:pic>
          <p:nvPicPr>
            <p:cNvPr id="35" name="Imagem 3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2161" y="2182946"/>
              <a:ext cx="556685" cy="735567"/>
            </a:xfrm>
            <a:prstGeom prst="rect">
              <a:avLst/>
            </a:prstGeom>
          </p:spPr>
        </p:pic>
        <p:sp>
          <p:nvSpPr>
            <p:cNvPr id="36" name="CaixaDeTexto 35"/>
            <p:cNvSpPr txBox="1"/>
            <p:nvPr/>
          </p:nvSpPr>
          <p:spPr>
            <a:xfrm>
              <a:off x="6128144" y="1804583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err="1" smtClean="0"/>
                <a:t>gold</a:t>
              </a:r>
              <a:endParaRPr lang="pt-BR" dirty="0"/>
            </a:p>
          </p:txBody>
        </p:sp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5783" y="1420215"/>
              <a:ext cx="663649" cy="331825"/>
            </a:xfrm>
            <a:prstGeom prst="rect">
              <a:avLst/>
            </a:prstGeom>
          </p:spPr>
        </p:pic>
        <p:pic>
          <p:nvPicPr>
            <p:cNvPr id="38" name="Imagem 3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990" y="1392474"/>
              <a:ext cx="663649" cy="331825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4584157" y="589791"/>
            <a:ext cx="8402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 smtClean="0"/>
              <a:t>DataLake</a:t>
            </a:r>
            <a:endParaRPr lang="pt-BR" sz="1200" dirty="0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7" y="4384441"/>
            <a:ext cx="2877812" cy="759056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43" y="3824188"/>
            <a:ext cx="848813" cy="475335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436" y="3998072"/>
            <a:ext cx="924556" cy="230111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219" y="4441254"/>
            <a:ext cx="1153643" cy="576822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35" y="4441254"/>
            <a:ext cx="631924" cy="631924"/>
          </a:xfrm>
          <a:prstGeom prst="rect">
            <a:avLst/>
          </a:prstGeom>
        </p:spPr>
      </p:pic>
      <p:cxnSp>
        <p:nvCxnSpPr>
          <p:cNvPr id="47" name="Conector angulado 46"/>
          <p:cNvCxnSpPr>
            <a:endCxn id="43" idx="2"/>
          </p:cNvCxnSpPr>
          <p:nvPr/>
        </p:nvCxnSpPr>
        <p:spPr>
          <a:xfrm rot="16200000" flipV="1">
            <a:off x="5117275" y="4379299"/>
            <a:ext cx="291933" cy="132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angulado 49"/>
          <p:cNvCxnSpPr/>
          <p:nvPr/>
        </p:nvCxnSpPr>
        <p:spPr>
          <a:xfrm rot="10800000">
            <a:off x="5329432" y="4016279"/>
            <a:ext cx="346630" cy="1535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angulado 53"/>
          <p:cNvCxnSpPr>
            <a:stCxn id="44" idx="0"/>
          </p:cNvCxnSpPr>
          <p:nvPr/>
        </p:nvCxnSpPr>
        <p:spPr>
          <a:xfrm rot="16200000" flipV="1">
            <a:off x="5937333" y="3741690"/>
            <a:ext cx="359927" cy="15283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de seta reta 56"/>
          <p:cNvCxnSpPr/>
          <p:nvPr/>
        </p:nvCxnSpPr>
        <p:spPr>
          <a:xfrm>
            <a:off x="3792008" y="2467346"/>
            <a:ext cx="424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de seta reta 58"/>
          <p:cNvCxnSpPr/>
          <p:nvPr/>
        </p:nvCxnSpPr>
        <p:spPr>
          <a:xfrm>
            <a:off x="4771263" y="2464103"/>
            <a:ext cx="424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/>
          <p:cNvCxnSpPr/>
          <p:nvPr/>
        </p:nvCxnSpPr>
        <p:spPr>
          <a:xfrm>
            <a:off x="5734306" y="2464098"/>
            <a:ext cx="4243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CaixaDeTexto 60"/>
          <p:cNvSpPr txBox="1"/>
          <p:nvPr/>
        </p:nvSpPr>
        <p:spPr>
          <a:xfrm>
            <a:off x="4119921" y="4038163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External</a:t>
            </a:r>
            <a:r>
              <a:rPr lang="pt-BR" sz="1000" dirty="0" smtClean="0"/>
              <a:t> </a:t>
            </a:r>
            <a:r>
              <a:rPr lang="pt-BR" sz="1000" dirty="0" err="1" smtClean="0"/>
              <a:t>tables</a:t>
            </a:r>
            <a:endParaRPr lang="pt-BR" sz="1000" dirty="0"/>
          </a:p>
        </p:txBody>
      </p:sp>
      <p:sp>
        <p:nvSpPr>
          <p:cNvPr id="62" name="CaixaDeTexto 61"/>
          <p:cNvSpPr txBox="1"/>
          <p:nvPr/>
        </p:nvSpPr>
        <p:spPr>
          <a:xfrm>
            <a:off x="468796" y="1972656"/>
            <a:ext cx="7809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smtClean="0"/>
              <a:t>Relacional</a:t>
            </a:r>
            <a:endParaRPr lang="pt-BR" sz="1000" dirty="0"/>
          </a:p>
        </p:txBody>
      </p:sp>
      <p:sp>
        <p:nvSpPr>
          <p:cNvPr id="63" name="CaixaDeTexto 62"/>
          <p:cNvSpPr txBox="1"/>
          <p:nvPr/>
        </p:nvSpPr>
        <p:spPr>
          <a:xfrm>
            <a:off x="1097855" y="2864358"/>
            <a:ext cx="6030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 smtClean="0"/>
              <a:t>NoSQL</a:t>
            </a:r>
            <a:endParaRPr lang="pt-BR" sz="1000" dirty="0"/>
          </a:p>
        </p:txBody>
      </p:sp>
      <p:cxnSp>
        <p:nvCxnSpPr>
          <p:cNvPr id="192" name="Conector angulado 191"/>
          <p:cNvCxnSpPr/>
          <p:nvPr/>
        </p:nvCxnSpPr>
        <p:spPr>
          <a:xfrm rot="16200000" flipV="1">
            <a:off x="3353618" y="2800772"/>
            <a:ext cx="608860" cy="2887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angulado 65"/>
          <p:cNvCxnSpPr/>
          <p:nvPr/>
        </p:nvCxnSpPr>
        <p:spPr>
          <a:xfrm rot="5400000" flipH="1" flipV="1">
            <a:off x="3934554" y="2677210"/>
            <a:ext cx="621220" cy="4932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angulado 68"/>
          <p:cNvCxnSpPr/>
          <p:nvPr/>
        </p:nvCxnSpPr>
        <p:spPr>
          <a:xfrm flipV="1">
            <a:off x="4146979" y="2620198"/>
            <a:ext cx="1294545" cy="60491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87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126395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855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Servidores –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VM´s</a:t>
            </a: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 GCP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Cloud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6" y="774974"/>
            <a:ext cx="6429983" cy="42444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931" y="4388145"/>
            <a:ext cx="906975" cy="4534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88" y="2867383"/>
            <a:ext cx="906975" cy="45348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833" y="2334408"/>
            <a:ext cx="1387002" cy="494304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643" y="3405897"/>
            <a:ext cx="848813" cy="4753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688" y="3386928"/>
            <a:ext cx="1387002" cy="49430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968" y="3463045"/>
            <a:ext cx="924556" cy="230111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852" y="3879126"/>
            <a:ext cx="363308" cy="37982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142" y="3847240"/>
            <a:ext cx="485786" cy="57027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999" y="3847240"/>
            <a:ext cx="735173" cy="45241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698" y="3898583"/>
            <a:ext cx="824851" cy="343688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49" y="1965260"/>
            <a:ext cx="1423184" cy="1109411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79" y="2987612"/>
            <a:ext cx="1309981" cy="140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748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126395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Dados - Origens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8" y="766138"/>
            <a:ext cx="6545282" cy="3101673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38" y="3945635"/>
            <a:ext cx="6545282" cy="107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21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1805049" y="243131"/>
            <a:ext cx="4896571" cy="6105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 fontScale="93000"/>
          </a:bodyPr>
          <a:lstStyle/>
          <a:p>
            <a:pPr algn="r">
              <a:lnSpc>
                <a:spcPct val="100000"/>
              </a:lnSpc>
            </a:pPr>
            <a:r>
              <a:rPr lang="pt-BR" sz="3600" spc="-1" dirty="0" smtClean="0">
                <a:solidFill>
                  <a:schemeClr val="tx2"/>
                </a:solidFill>
                <a:latin typeface="Calibri"/>
              </a:rPr>
              <a:t>Dados - </a:t>
            </a:r>
            <a:r>
              <a:rPr lang="pt-BR" sz="3600" spc="-1" dirty="0" err="1" smtClean="0">
                <a:solidFill>
                  <a:schemeClr val="tx2"/>
                </a:solidFill>
                <a:latin typeface="Calibri"/>
              </a:rPr>
              <a:t>Raw</a:t>
            </a:r>
            <a:endParaRPr lang="pt-BR" sz="3600" spc="-1" dirty="0">
              <a:solidFill>
                <a:schemeClr val="tx2"/>
              </a:solidFill>
              <a:latin typeface="Calibri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8" y="1100319"/>
            <a:ext cx="6507804" cy="167826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8" y="2970931"/>
            <a:ext cx="6507804" cy="175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39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10749</TotalTime>
  <Words>309</Words>
  <Application>Microsoft Office PowerPoint</Application>
  <PresentationFormat>Personalizar</PresentationFormat>
  <Paragraphs>83</Paragraphs>
  <Slides>26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26</vt:i4>
      </vt:variant>
    </vt:vector>
  </HeadingPairs>
  <TitlesOfParts>
    <vt:vector size="38" baseType="lpstr">
      <vt:lpstr>Arial Unicode MS</vt:lpstr>
      <vt:lpstr>Arial</vt:lpstr>
      <vt:lpstr>Calibri</vt:lpstr>
      <vt:lpstr>DejaVu Sans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Julian</dc:creator>
  <dc:description/>
  <cp:lastModifiedBy>Marcio-Win</cp:lastModifiedBy>
  <cp:revision>281</cp:revision>
  <dcterms:created xsi:type="dcterms:W3CDTF">2013-08-21T19:17:07Z</dcterms:created>
  <dcterms:modified xsi:type="dcterms:W3CDTF">2022-06-01T07:07:06Z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1</vt:i4>
  </property>
  <property fmtid="{D5CDD505-2E9C-101B-9397-08002B2CF9AE}" pid="9" name="PresentationFormat">
    <vt:lpwstr>On-screen Show (16:9)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5</vt:i4>
  </property>
</Properties>
</file>